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</p:sldIdLst>
  <p:sldSz cy="5143500" cx="9144000"/>
  <p:notesSz cx="6858000" cy="9144000"/>
  <p:embeddedFontLst>
    <p:embeddedFont>
      <p:font typeface="Proxima Nova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ProximaNova-bold.fntdata"/><Relationship Id="rId25" Type="http://schemas.openxmlformats.org/officeDocument/2006/relationships/font" Target="fonts/ProximaNova-regular.fntdata"/><Relationship Id="rId28" Type="http://schemas.openxmlformats.org/officeDocument/2006/relationships/font" Target="fonts/ProximaNova-boldItalic.fntdata"/><Relationship Id="rId27" Type="http://schemas.openxmlformats.org/officeDocument/2006/relationships/font" Target="fonts/ProximaNova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00.jpg>
</file>

<file path=ppt/media/image01.png>
</file>

<file path=ppt/media/image02.png>
</file>

<file path=ppt/media/image03.png>
</file>

<file path=ppt/media/image04.jpg>
</file>

<file path=ppt/media/image05.png>
</file>

<file path=ppt/media/image06.png>
</file>

<file path=ppt/media/image07.png>
</file>

<file path=ppt/media/image08.jpg>
</file>

<file path=ppt/media/image09.jpg>
</file>

<file path=ppt/media/image10.jpg>
</file>

<file path=ppt/media/image11.jpg>
</file>

<file path=ppt/media/image12.png>
</file>

<file path=ppt/media/image13.jpg>
</file>

<file path=ppt/media/image14.png>
</file>

<file path=ppt/media/image15.png>
</file>

<file path=ppt/media/image16.png>
</file>

<file path=ppt/media/image17.jpg>
</file>

<file path=ppt/media/image18.jpg>
</file>

<file path=ppt/media/image19.png>
</file>

<file path=ppt/media/image20.jpg>
</file>

<file path=ppt/media/image21.png>
</file>

<file path=ppt/media/image22.png>
</file>

<file path=ppt/media/image23.png>
</file>

<file path=ppt/media/image2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Shape 1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Shape 1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Regression: coefficient for average number of lanes is high in midtown Manhattan (largest hot spot) and Flatbush Brooklyn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Jaywalking: NYPD wants to increase enforcement through vision zero initiative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Street conditions in lower manhattan: below average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Analysis of outside factors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Why is this census tract considered a hot spot?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Schools, car dealerships, two major roads intersect (highway), abundance of parks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Shape 1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Shape 1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Traffic Control Disregard impacted the risk for vehicle collisions (hot spots) the most according to our analysis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Shape 1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When you normalize injuries by the number of collisions or by the area of the census tract, Traffic Control Disregard becomes most impactful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Traffic control disregard: ignoring signals and signs, improper turns, failing to stop</a:t>
            </a: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Shape 1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Injuries normalised by number of collisions are more in Brooklyn, bronx 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Shape 1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Shape 1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By increasing policy and enforcement practices, traffic injuries and fatalities will decrease (graph from London?)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http://www.nyc.gov/html/visionzero/pdf/nyc-vision-zero-action-plan.pdf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Current action plan from Mayor Bill de Blasio’s Vision Zero project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We wanted to use spatial analysis to see where the highest vehicle collision risk is, and provide recommendations for where vision zero should target their efforts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We analyzed this dataset in relation to other spatial features that may contribute to vehicle collisions: outside factors: population, street score and safety score ; inside factors: contributing factor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Shape 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We wanted to use spatial analysis to see where the highest vehicle collision risk is, and provide recommendations for where vision zero should target their efforts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We analyzed this dataset in relation to other spatial features that may contribute to vehicle collisions: outside factors: population, street score and safety score ; inside factors: contributing factor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hape 10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" name="Shape 11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Shape 12"/>
          <p:cNvSpPr txBox="1"/>
          <p:nvPr>
            <p:ph idx="1" type="subTitle"/>
          </p:nvPr>
        </p:nvSpPr>
        <p:spPr>
          <a:xfrm>
            <a:off x="510450" y="3182312"/>
            <a:ext cx="8123100" cy="630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0" name="Shape 50"/>
          <p:cNvSpPr txBox="1"/>
          <p:nvPr>
            <p:ph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b="1" sz="14000"/>
            </a:lvl1pPr>
            <a:lvl2pPr lvl="1" algn="ctr">
              <a:spcBef>
                <a:spcPts val="0"/>
              </a:spcBef>
              <a:buSzPct val="100000"/>
              <a:defRPr b="1" sz="14000"/>
            </a:lvl2pPr>
            <a:lvl3pPr lvl="2" algn="ctr">
              <a:spcBef>
                <a:spcPts val="0"/>
              </a:spcBef>
              <a:buSzPct val="100000"/>
              <a:defRPr b="1" sz="14000"/>
            </a:lvl3pPr>
            <a:lvl4pPr lvl="3" algn="ctr">
              <a:spcBef>
                <a:spcPts val="0"/>
              </a:spcBef>
              <a:buSzPct val="100000"/>
              <a:defRPr b="1" sz="14000"/>
            </a:lvl4pPr>
            <a:lvl5pPr lvl="4" algn="ctr">
              <a:spcBef>
                <a:spcPts val="0"/>
              </a:spcBef>
              <a:buSzPct val="100000"/>
              <a:defRPr b="1" sz="14000"/>
            </a:lvl5pPr>
            <a:lvl6pPr lvl="5" algn="ctr">
              <a:spcBef>
                <a:spcPts val="0"/>
              </a:spcBef>
              <a:buSzPct val="100000"/>
              <a:defRPr b="1" sz="14000"/>
            </a:lvl6pPr>
            <a:lvl7pPr lvl="6" algn="ctr">
              <a:spcBef>
                <a:spcPts val="0"/>
              </a:spcBef>
              <a:buSzPct val="100000"/>
              <a:defRPr b="1" sz="14000"/>
            </a:lvl7pPr>
            <a:lvl8pPr lvl="7" algn="ctr">
              <a:spcBef>
                <a:spcPts val="0"/>
              </a:spcBef>
              <a:buSzPct val="100000"/>
              <a:defRPr b="1" sz="14000"/>
            </a:lvl8pPr>
            <a:lvl9pPr lvl="8" algn="ctr">
              <a:spcBef>
                <a:spcPts val="0"/>
              </a:spcBef>
              <a:buSzPct val="100000"/>
              <a:defRPr b="1" sz="14000"/>
            </a:lvl9pPr>
          </a:lstStyle>
          <a:p/>
        </p:txBody>
      </p:sp>
      <p:sp>
        <p:nvSpPr>
          <p:cNvPr id="51" name="Shape 5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52" name="Shape 5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hape 15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" name="Shape 16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" name="Shape 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1" name="Shape 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5" name="Shape 2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6" name="Shape 2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3" name="Shape 33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0" name="Shape 40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" name="Shape 41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42" name="Shape 42"/>
          <p:cNvSpPr txBox="1"/>
          <p:nvPr>
            <p:ph idx="1" type="subTitle"/>
          </p:nvPr>
        </p:nvSpPr>
        <p:spPr>
          <a:xfrm>
            <a:off x="265500" y="2769000"/>
            <a:ext cx="4045200" cy="1345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43" name="Shape 4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ct val="100000"/>
              <a:buFont typeface="Proxima Nova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0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08.jpg"/><Relationship Id="rId4" Type="http://schemas.openxmlformats.org/officeDocument/2006/relationships/image" Target="../media/image13.jpg"/><Relationship Id="rId5" Type="http://schemas.openxmlformats.org/officeDocument/2006/relationships/image" Target="../media/image11.jpg"/><Relationship Id="rId6" Type="http://schemas.openxmlformats.org/officeDocument/2006/relationships/image" Target="../media/image09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Relationship Id="rId4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jpg"/><Relationship Id="rId4" Type="http://schemas.openxmlformats.org/officeDocument/2006/relationships/image" Target="../media/image17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Relationship Id="rId4" Type="http://schemas.openxmlformats.org/officeDocument/2006/relationships/image" Target="../media/image2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1.png"/><Relationship Id="rId4" Type="http://schemas.openxmlformats.org/officeDocument/2006/relationships/image" Target="../media/image2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0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8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0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1.png"/><Relationship Id="rId4" Type="http://schemas.openxmlformats.org/officeDocument/2006/relationships/image" Target="../media/image0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5.png"/><Relationship Id="rId4" Type="http://schemas.openxmlformats.org/officeDocument/2006/relationships/image" Target="../media/image0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7.png"/><Relationship Id="rId4" Type="http://schemas.openxmlformats.org/officeDocument/2006/relationships/image" Target="../media/image0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ctrTitle"/>
          </p:nvPr>
        </p:nvSpPr>
        <p:spPr>
          <a:xfrm>
            <a:off x="510450" y="271625"/>
            <a:ext cx="8123100" cy="22719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/>
              <a:t>Vehicle Collisions in NYC:</a:t>
            </a:r>
          </a:p>
          <a:p>
            <a:pPr lvl="0" algn="ctr">
              <a:spcBef>
                <a:spcPts val="0"/>
              </a:spcBef>
              <a:buNone/>
            </a:pPr>
            <a:r>
              <a:rPr b="1" lang="en" sz="3000"/>
              <a:t>A spatial analysis of injuries and risk aversion</a:t>
            </a:r>
          </a:p>
        </p:txBody>
      </p:sp>
      <p:sp>
        <p:nvSpPr>
          <p:cNvPr id="60" name="Shape 60"/>
          <p:cNvSpPr txBox="1"/>
          <p:nvPr>
            <p:ph idx="1" type="subTitle"/>
          </p:nvPr>
        </p:nvSpPr>
        <p:spPr>
          <a:xfrm>
            <a:off x="510450" y="3182312"/>
            <a:ext cx="8123100" cy="630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1600"/>
              <a:t>By Aaron D'Souza, Priyanshi Singh, Nurvirta Monarizqa, Kaylyn Levine, Vishwajeet Shelar, and Patrick Mwangi</a:t>
            </a:r>
          </a:p>
          <a:p>
            <a:pPr lvl="0" algn="ctr">
              <a:spcBef>
                <a:spcPts val="0"/>
              </a:spcBef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dk1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/>
          <p:nvPr>
            <p:ph type="title"/>
          </p:nvPr>
        </p:nvSpPr>
        <p:spPr>
          <a:xfrm>
            <a:off x="311700" y="262850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chemeClr val="lt1"/>
                </a:solidFill>
              </a:rPr>
              <a:t>External Factor: Street Score</a:t>
            </a:r>
          </a:p>
        </p:txBody>
      </p:sp>
      <p:pic>
        <p:nvPicPr>
          <p:cNvPr descr="Kernel Density of Fatalities.png" id="125" name="Shape 125"/>
          <p:cNvPicPr preferRelativeResize="0"/>
          <p:nvPr/>
        </p:nvPicPr>
        <p:blipFill rotWithShape="1">
          <a:blip r:embed="rId3">
            <a:alphaModFix/>
          </a:blip>
          <a:srcRect b="957" l="0" r="0" t="1309"/>
          <a:stretch/>
        </p:blipFill>
        <p:spPr>
          <a:xfrm>
            <a:off x="1964625" y="835550"/>
            <a:ext cx="5214749" cy="3912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dk1"/>
        </a:soli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/>
          <p:nvPr>
            <p:ph type="title"/>
          </p:nvPr>
        </p:nvSpPr>
        <p:spPr>
          <a:xfrm>
            <a:off x="152400" y="92600"/>
            <a:ext cx="8679900" cy="421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2400">
                <a:solidFill>
                  <a:schemeClr val="lt1"/>
                </a:solidFill>
              </a:rPr>
              <a:t>External Factor: </a:t>
            </a:r>
            <a:r>
              <a:rPr lang="en" sz="2000">
                <a:solidFill>
                  <a:schemeClr val="lt1"/>
                </a:solidFill>
              </a:rPr>
              <a:t>Safety Score comparison with Collisions per </a:t>
            </a:r>
            <a:r>
              <a:rPr lang="en" sz="2000">
                <a:solidFill>
                  <a:schemeClr val="lt1"/>
                </a:solidFill>
              </a:rPr>
              <a:t>Census</a:t>
            </a:r>
            <a:r>
              <a:rPr lang="en" sz="2400">
                <a:solidFill>
                  <a:schemeClr val="lt1"/>
                </a:solidFill>
              </a:rPr>
              <a:t> Tract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descr="part1.jpg" id="131" name="Shape 1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950" y="587462"/>
            <a:ext cx="3962425" cy="29767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rt2.jpg" id="132" name="Shape 1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95825" y="573300"/>
            <a:ext cx="4284099" cy="300507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rt3.jpg" id="133" name="Shape 1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38079" y="3578375"/>
            <a:ext cx="1986295" cy="13798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rt4.jpg" id="134" name="Shape 1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95824" y="3578374"/>
            <a:ext cx="1766875" cy="137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dk1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/>
          <p:nvPr>
            <p:ph type="title"/>
          </p:nvPr>
        </p:nvSpPr>
        <p:spPr>
          <a:xfrm>
            <a:off x="213225" y="166425"/>
            <a:ext cx="37935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chemeClr val="lt1"/>
                </a:solidFill>
              </a:rPr>
              <a:t>LISA: External Factors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descr="Map_Final_quantiles.png" id="140" name="Shape 140"/>
          <p:cNvPicPr preferRelativeResize="0"/>
          <p:nvPr/>
        </p:nvPicPr>
        <p:blipFill rotWithShape="1">
          <a:blip r:embed="rId3">
            <a:alphaModFix/>
          </a:blip>
          <a:srcRect b="2931" l="2096" r="14038" t="9572"/>
          <a:stretch/>
        </p:blipFill>
        <p:spPr>
          <a:xfrm>
            <a:off x="213225" y="842097"/>
            <a:ext cx="4290900" cy="34593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Map_Final_hotcold.png" id="141" name="Shape 141"/>
          <p:cNvPicPr preferRelativeResize="0"/>
          <p:nvPr/>
        </p:nvPicPr>
        <p:blipFill rotWithShape="1">
          <a:blip r:embed="rId4">
            <a:alphaModFix/>
          </a:blip>
          <a:srcRect b="3059" l="2822" r="13920" t="10254"/>
          <a:stretch/>
        </p:blipFill>
        <p:spPr>
          <a:xfrm>
            <a:off x="4617349" y="845537"/>
            <a:ext cx="4290900" cy="3452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0000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7" name="Shape 147"/>
          <p:cNvSpPr txBox="1"/>
          <p:nvPr>
            <p:ph idx="1" type="body"/>
          </p:nvPr>
        </p:nvSpPr>
        <p:spPr>
          <a:xfrm>
            <a:off x="6181550" y="1407600"/>
            <a:ext cx="26508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>
                <a:solidFill>
                  <a:srgbClr val="FFFFFF"/>
                </a:solidFill>
              </a:rPr>
              <a:t>Moran’s I: 0.3034</a:t>
            </a: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There is a spatial correlation here.</a:t>
            </a: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Highest coefficient: number of driving lane</a:t>
            </a: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Second highest: under 18 population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pic>
        <p:nvPicPr>
          <p:cNvPr descr="diag_1.JPG" id="148" name="Shape 1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0850" y="135300"/>
            <a:ext cx="5531474" cy="14316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egression_2.JPG" id="149" name="Shape 1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0850" y="1407597"/>
            <a:ext cx="5531474" cy="3530177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Shape 150"/>
          <p:cNvSpPr txBox="1"/>
          <p:nvPr/>
        </p:nvSpPr>
        <p:spPr>
          <a:xfrm>
            <a:off x="1045050" y="3845625"/>
            <a:ext cx="1919700" cy="2271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1" name="Shape 151"/>
          <p:cNvSpPr txBox="1"/>
          <p:nvPr>
            <p:ph type="title"/>
          </p:nvPr>
        </p:nvSpPr>
        <p:spPr>
          <a:xfrm>
            <a:off x="6106550" y="296050"/>
            <a:ext cx="29625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500">
                <a:solidFill>
                  <a:srgbClr val="FFFFFF"/>
                </a:solidFill>
              </a:rPr>
              <a:t>Spatial Regression: Internal Factors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0000"/>
        </a:solid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p_Final_Bayridge.png" id="156" name="Shape 156"/>
          <p:cNvPicPr preferRelativeResize="0"/>
          <p:nvPr/>
        </p:nvPicPr>
        <p:blipFill rotWithShape="1">
          <a:blip r:embed="rId3">
            <a:alphaModFix/>
          </a:blip>
          <a:srcRect b="2977" l="2175" r="14149" t="10217"/>
          <a:stretch/>
        </p:blipFill>
        <p:spPr>
          <a:xfrm>
            <a:off x="266825" y="1022412"/>
            <a:ext cx="3611699" cy="289527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 Shot 2016-12-14 at 2.02.36 PM.png" id="157" name="Shape 1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80399" y="1487343"/>
            <a:ext cx="4802872" cy="2376755"/>
          </a:xfrm>
          <a:prstGeom prst="rect">
            <a:avLst/>
          </a:prstGeom>
          <a:noFill/>
          <a:ln cap="flat" cmpd="sng" w="38100">
            <a:solidFill>
              <a:srgbClr val="8CE025"/>
            </a:solidFill>
            <a:prstDash val="solid"/>
            <a:round/>
            <a:headEnd len="med" w="med" type="none"/>
            <a:tailEnd len="med" w="med" type="none"/>
          </a:ln>
        </p:spPr>
      </p:pic>
      <p:cxnSp>
        <p:nvCxnSpPr>
          <p:cNvPr id="158" name="Shape 158"/>
          <p:cNvCxnSpPr>
            <a:endCxn id="157" idx="1"/>
          </p:cNvCxnSpPr>
          <p:nvPr/>
        </p:nvCxnSpPr>
        <p:spPr>
          <a:xfrm>
            <a:off x="1616899" y="2675721"/>
            <a:ext cx="2563499" cy="0"/>
          </a:xfrm>
          <a:prstGeom prst="straightConnector1">
            <a:avLst/>
          </a:prstGeom>
          <a:noFill/>
          <a:ln cap="flat" cmpd="sng" w="38100">
            <a:solidFill>
              <a:srgbClr val="8CE025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0000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 txBox="1"/>
          <p:nvPr>
            <p:ph type="title"/>
          </p:nvPr>
        </p:nvSpPr>
        <p:spPr>
          <a:xfrm>
            <a:off x="311700" y="445025"/>
            <a:ext cx="8520600" cy="1026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>
                <a:solidFill>
                  <a:srgbClr val="FFFFFF"/>
                </a:solidFill>
              </a:rPr>
              <a:t>Internal Factors: </a:t>
            </a:r>
          </a:p>
          <a:p>
            <a:pPr lvl="0">
              <a:spcBef>
                <a:spcPts val="0"/>
              </a:spcBef>
              <a:buNone/>
            </a:pPr>
            <a:r>
              <a:rPr i="1" lang="en" sz="2200">
                <a:solidFill>
                  <a:srgbClr val="FFFFFF"/>
                </a:solidFill>
              </a:rPr>
              <a:t>Contributing Factor Breakdown Before Spatial Analysis</a:t>
            </a:r>
          </a:p>
        </p:txBody>
      </p:sp>
      <p:pic>
        <p:nvPicPr>
          <p:cNvPr descr="contributing factors 2.png" id="164" name="Shape 1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3287" y="1471625"/>
            <a:ext cx="6237425" cy="3148475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Shape 165"/>
          <p:cNvSpPr txBox="1"/>
          <p:nvPr/>
        </p:nvSpPr>
        <p:spPr>
          <a:xfrm>
            <a:off x="4917400" y="4620100"/>
            <a:ext cx="1446600" cy="2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200">
                <a:solidFill>
                  <a:schemeClr val="lt1"/>
                </a:solidFill>
              </a:rPr>
              <a:t>Number of Injuries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dk1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/>
          <p:nvPr>
            <p:ph type="title"/>
          </p:nvPr>
        </p:nvSpPr>
        <p:spPr>
          <a:xfrm>
            <a:off x="213225" y="166425"/>
            <a:ext cx="3525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chemeClr val="lt1"/>
                </a:solidFill>
              </a:rPr>
              <a:t>LISA: Internal Factors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descr="Map_Final_quantiles_insidef.png" id="171" name="Shape 171"/>
          <p:cNvPicPr preferRelativeResize="0"/>
          <p:nvPr/>
        </p:nvPicPr>
        <p:blipFill rotWithShape="1">
          <a:blip r:embed="rId3">
            <a:alphaModFix/>
          </a:blip>
          <a:srcRect b="3512" l="2358" r="14022" t="9974"/>
          <a:stretch/>
        </p:blipFill>
        <p:spPr>
          <a:xfrm>
            <a:off x="266825" y="978724"/>
            <a:ext cx="4221948" cy="33755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Map_Final_hotcold_insidef.png" id="172" name="Shape 172"/>
          <p:cNvPicPr preferRelativeResize="0"/>
          <p:nvPr/>
        </p:nvPicPr>
        <p:blipFill rotWithShape="1">
          <a:blip r:embed="rId4">
            <a:alphaModFix/>
          </a:blip>
          <a:srcRect b="3054" l="2953" r="13844" t="9920"/>
          <a:stretch/>
        </p:blipFill>
        <p:spPr>
          <a:xfrm>
            <a:off x="4666114" y="978724"/>
            <a:ext cx="4176559" cy="3375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0000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 sz="1800">
                <a:solidFill>
                  <a:srgbClr val="FFFFFF"/>
                </a:solidFill>
              </a:rPr>
              <a:t>Spatial Regression: Internal Factors</a:t>
            </a:r>
          </a:p>
        </p:txBody>
      </p:sp>
      <p:sp>
        <p:nvSpPr>
          <p:cNvPr id="178" name="Shape 178"/>
          <p:cNvSpPr txBox="1"/>
          <p:nvPr>
            <p:ph idx="1" type="body"/>
          </p:nvPr>
        </p:nvSpPr>
        <p:spPr>
          <a:xfrm>
            <a:off x="6349700" y="1152475"/>
            <a:ext cx="24825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Highest coefficient: Traffic control disregard → this factor is more impactful</a:t>
            </a:r>
          </a:p>
        </p:txBody>
      </p:sp>
      <p:pic>
        <p:nvPicPr>
          <p:cNvPr descr="by contributing factors.JPG" id="179" name="Shape 1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8" y="1152475"/>
            <a:ext cx="5697122" cy="341640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Shape 180"/>
          <p:cNvSpPr txBox="1"/>
          <p:nvPr/>
        </p:nvSpPr>
        <p:spPr>
          <a:xfrm>
            <a:off x="238550" y="3845625"/>
            <a:ext cx="2726100" cy="2271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434343"/>
        </a:solidFill>
      </p:bgPr>
    </p:bg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affic_disorder.jpg" id="185" name="Shape 1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6137" y="107175"/>
            <a:ext cx="6191723" cy="4784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dk1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0" name="Shape 190"/>
          <p:cNvGrpSpPr/>
          <p:nvPr/>
        </p:nvGrpSpPr>
        <p:grpSpPr>
          <a:xfrm>
            <a:off x="402462" y="1633073"/>
            <a:ext cx="8339075" cy="1248742"/>
            <a:chOff x="391950" y="494025"/>
            <a:chExt cx="8339075" cy="2712300"/>
          </a:xfrm>
        </p:grpSpPr>
        <p:sp>
          <p:nvSpPr>
            <p:cNvPr id="191" name="Shape 191"/>
            <p:cNvSpPr/>
            <p:nvPr/>
          </p:nvSpPr>
          <p:spPr>
            <a:xfrm>
              <a:off x="391950" y="570225"/>
              <a:ext cx="4146900" cy="2636100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t/>
              </a:r>
              <a:endParaRPr b="1" sz="24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  <a:p>
              <a:pPr lvl="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rPr b="1" lang="en" sz="2200">
                  <a:solidFill>
                    <a:schemeClr val="lt1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External Factor Conclusions:</a:t>
              </a:r>
            </a:p>
            <a:p>
              <a:pPr indent="-317500" lvl="0" marL="457200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chemeClr val="lt1"/>
                </a:buClr>
                <a:buFont typeface="Proxima Nova"/>
              </a:pPr>
              <a:r>
                <a:rPr lang="en">
                  <a:solidFill>
                    <a:schemeClr val="lt1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Number of traffic lanes significantly impacted collision risk</a:t>
              </a:r>
            </a:p>
            <a:p>
              <a:pPr lvl="0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  <p:sp>
          <p:nvSpPr>
            <p:cNvPr id="192" name="Shape 192"/>
            <p:cNvSpPr/>
            <p:nvPr/>
          </p:nvSpPr>
          <p:spPr>
            <a:xfrm>
              <a:off x="4584125" y="494025"/>
              <a:ext cx="4146900" cy="2636100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lnSpc>
                  <a:spcPct val="115000"/>
                </a:lnSpc>
                <a:spcBef>
                  <a:spcPts val="0"/>
                </a:spcBef>
                <a:buClr>
                  <a:srgbClr val="000000"/>
                </a:buClr>
                <a:buSzPct val="50000"/>
                <a:buFont typeface="Arial"/>
                <a:buNone/>
              </a:pPr>
              <a:r>
                <a:rPr b="1" lang="en" sz="2200">
                  <a:solidFill>
                    <a:schemeClr val="lt1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Internal Factor Conclusions:</a:t>
              </a:r>
            </a:p>
            <a:p>
              <a:pPr indent="-317500" lvl="0" marL="457200" marR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chemeClr val="lt1"/>
                </a:buClr>
                <a:buFont typeface="Proxima Nova"/>
              </a:pPr>
              <a:r>
                <a:rPr lang="en">
                  <a:solidFill>
                    <a:schemeClr val="lt1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Most significant contributing factor to collision risk: traffic control disregard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dk1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/>
          <p:nvPr>
            <p:ph idx="1" type="body"/>
          </p:nvPr>
        </p:nvSpPr>
        <p:spPr>
          <a:xfrm>
            <a:off x="311700" y="524700"/>
            <a:ext cx="8520600" cy="533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b="1" lang="en" sz="1600">
                <a:solidFill>
                  <a:schemeClr val="lt1"/>
                </a:solidFill>
              </a:rPr>
              <a:t>Approximately </a:t>
            </a:r>
            <a:r>
              <a:rPr b="1" lang="en" sz="1600">
                <a:solidFill>
                  <a:schemeClr val="lt2"/>
                </a:solidFill>
              </a:rPr>
              <a:t>4,000</a:t>
            </a:r>
            <a:r>
              <a:rPr b="1" lang="en" sz="1600">
                <a:solidFill>
                  <a:schemeClr val="lt1"/>
                </a:solidFill>
              </a:rPr>
              <a:t> New Yorkers are seriously injured in traffic collisions each year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6" name="Shape 66"/>
          <p:cNvSpPr txBox="1"/>
          <p:nvPr>
            <p:ph idx="1" type="body"/>
          </p:nvPr>
        </p:nvSpPr>
        <p:spPr>
          <a:xfrm>
            <a:off x="311700" y="1294150"/>
            <a:ext cx="8520600" cy="533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 sz="1600">
                <a:solidFill>
                  <a:schemeClr val="lt1"/>
                </a:solidFill>
              </a:rPr>
              <a:t>On average, a New Yorker is injured or killed every </a:t>
            </a:r>
            <a:r>
              <a:rPr b="1" lang="en" sz="1600">
                <a:solidFill>
                  <a:schemeClr val="lt2"/>
                </a:solidFill>
              </a:rPr>
              <a:t>two hours</a:t>
            </a:r>
            <a:r>
              <a:rPr b="1" lang="en" sz="1600">
                <a:solidFill>
                  <a:schemeClr val="lt1"/>
                </a:solidFill>
              </a:rPr>
              <a:t>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99775" y="4741225"/>
            <a:ext cx="3885300" cy="293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lt1"/>
                </a:solidFill>
              </a:rPr>
              <a:t>Source: http://www.nyc.gov/html/visionzero/pdf/nyc-vision-zero-action-plan.pdf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b="1" sz="1600">
              <a:solidFill>
                <a:schemeClr val="lt1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dk1"/>
        </a:solid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 txBox="1"/>
          <p:nvPr>
            <p:ph type="title"/>
          </p:nvPr>
        </p:nvSpPr>
        <p:spPr>
          <a:xfrm>
            <a:off x="225975" y="439600"/>
            <a:ext cx="3887700" cy="791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600">
                <a:solidFill>
                  <a:schemeClr val="lt1"/>
                </a:solidFill>
              </a:rPr>
              <a:t>Future Policy Changes: </a:t>
            </a:r>
          </a:p>
        </p:txBody>
      </p:sp>
      <p:grpSp>
        <p:nvGrpSpPr>
          <p:cNvPr id="198" name="Shape 198"/>
          <p:cNvGrpSpPr/>
          <p:nvPr/>
        </p:nvGrpSpPr>
        <p:grpSpPr>
          <a:xfrm>
            <a:off x="402450" y="1863300"/>
            <a:ext cx="8339075" cy="2636100"/>
            <a:chOff x="391950" y="570225"/>
            <a:chExt cx="8339075" cy="2636100"/>
          </a:xfrm>
        </p:grpSpPr>
        <p:sp>
          <p:nvSpPr>
            <p:cNvPr id="199" name="Shape 199"/>
            <p:cNvSpPr/>
            <p:nvPr/>
          </p:nvSpPr>
          <p:spPr>
            <a:xfrm>
              <a:off x="391950" y="570225"/>
              <a:ext cx="4146900" cy="2636100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rPr b="1" lang="en" sz="2400">
                  <a:solidFill>
                    <a:schemeClr val="lt1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External Factor Solutions:</a:t>
              </a:r>
            </a:p>
            <a:p>
              <a:pPr indent="-317500" lvl="0" marL="457200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chemeClr val="lt1"/>
                </a:buClr>
                <a:buFont typeface="Proxima Nova"/>
              </a:pPr>
              <a:r>
                <a:rPr lang="en">
                  <a:solidFill>
                    <a:schemeClr val="lt1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Increase barriers between lanes and pedestrians</a:t>
              </a:r>
            </a:p>
            <a:p>
              <a:pPr indent="-342900" lvl="0" marL="457200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chemeClr val="lt1"/>
                </a:buClr>
                <a:buFont typeface="Proxima Nova"/>
              </a:pPr>
              <a:r>
                <a:rPr lang="en">
                  <a:solidFill>
                    <a:schemeClr val="lt1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Jaywalking enforcement</a:t>
              </a:r>
            </a:p>
            <a:p>
              <a:pPr indent="-342900" lvl="0" marL="457200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chemeClr val="lt1"/>
                </a:buClr>
                <a:buFont typeface="Proxima Nova"/>
              </a:pPr>
              <a:r>
                <a:rPr lang="en">
                  <a:solidFill>
                    <a:schemeClr val="lt1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Automated detection of pedestrians: video, urban sensors</a:t>
              </a:r>
            </a:p>
          </p:txBody>
        </p:sp>
        <p:sp>
          <p:nvSpPr>
            <p:cNvPr id="200" name="Shape 200"/>
            <p:cNvSpPr/>
            <p:nvPr/>
          </p:nvSpPr>
          <p:spPr>
            <a:xfrm>
              <a:off x="4584125" y="570225"/>
              <a:ext cx="4146900" cy="2636100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lnSpc>
                  <a:spcPct val="115000"/>
                </a:lnSpc>
                <a:spcBef>
                  <a:spcPts val="0"/>
                </a:spcBef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1" sz="24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  <a:p>
              <a:pPr lvl="0" rtl="0">
                <a:lnSpc>
                  <a:spcPct val="115000"/>
                </a:lnSpc>
                <a:spcBef>
                  <a:spcPts val="0"/>
                </a:spcBef>
                <a:buClr>
                  <a:srgbClr val="000000"/>
                </a:buClr>
                <a:buSzPct val="45833"/>
                <a:buFont typeface="Arial"/>
                <a:buNone/>
              </a:pPr>
              <a:r>
                <a:rPr b="1" lang="en" sz="2400">
                  <a:solidFill>
                    <a:schemeClr val="lt1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Internal Factor Solutions:</a:t>
              </a:r>
            </a:p>
            <a:p>
              <a:pPr indent="-317500" lvl="0" marL="457200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chemeClr val="lt1"/>
                </a:buClr>
                <a:buFont typeface="Proxima Nova"/>
              </a:pPr>
              <a:r>
                <a:rPr lang="en">
                  <a:solidFill>
                    <a:schemeClr val="lt1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Increased traffic fines</a:t>
              </a:r>
            </a:p>
            <a:p>
              <a:pPr indent="-342900" lvl="0" marL="457200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chemeClr val="lt1"/>
                </a:buClr>
                <a:buFont typeface="Proxima Nova"/>
              </a:pPr>
              <a:r>
                <a:rPr lang="en">
                  <a:solidFill>
                    <a:schemeClr val="lt1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Increased signage </a:t>
              </a:r>
            </a:p>
            <a:p>
              <a:pPr indent="-342900" lvl="0" marL="457200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chemeClr val="lt1"/>
                </a:buClr>
                <a:buFont typeface="Proxima Nova"/>
              </a:pPr>
              <a:r>
                <a:rPr lang="en">
                  <a:solidFill>
                    <a:schemeClr val="lt1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Intersection modifications</a:t>
              </a:r>
            </a:p>
            <a:p>
              <a:pPr indent="-228600" lvl="1" marL="914400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chemeClr val="lt1"/>
                </a:buClr>
                <a:buFont typeface="Proxima Nova"/>
              </a:pPr>
              <a:r>
                <a:rPr lang="en">
                  <a:solidFill>
                    <a:schemeClr val="lt1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Remove parking adjacent to corners</a:t>
              </a:r>
            </a:p>
            <a:p>
              <a:pPr indent="-228600" lvl="1" marL="914400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chemeClr val="lt1"/>
                </a:buClr>
                <a:buFont typeface="Proxima Nova"/>
              </a:pPr>
              <a:r>
                <a:rPr lang="en">
                  <a:solidFill>
                    <a:schemeClr val="lt1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Increase pedestrian visibility</a:t>
              </a:r>
            </a:p>
            <a:p>
              <a:pPr indent="-342900" lvl="0" marL="457200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chemeClr val="lt1"/>
                </a:buClr>
                <a:buFont typeface="Proxima Nova"/>
              </a:pPr>
              <a:r>
                <a:rPr lang="en">
                  <a:solidFill>
                    <a:schemeClr val="lt1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Further reduction in speed limits</a:t>
              </a:r>
            </a:p>
          </p:txBody>
        </p:sp>
      </p:grpSp>
      <p:pic>
        <p:nvPicPr>
          <p:cNvPr descr="Screen Shot 2016-12-15 at 12.20.16 PM.png" id="201" name="Shape 2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13550" y="316448"/>
            <a:ext cx="3312602" cy="103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dk1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/>
          <p:nvPr>
            <p:ph idx="1" type="body"/>
          </p:nvPr>
        </p:nvSpPr>
        <p:spPr>
          <a:xfrm>
            <a:off x="311700" y="524700"/>
            <a:ext cx="8520600" cy="533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 sz="1600">
                <a:solidFill>
                  <a:schemeClr val="lt1"/>
                </a:solidFill>
              </a:rPr>
              <a:t>Approximately </a:t>
            </a:r>
            <a:r>
              <a:rPr b="1" lang="en" sz="1600">
                <a:solidFill>
                  <a:schemeClr val="lt2"/>
                </a:solidFill>
              </a:rPr>
              <a:t>4,000</a:t>
            </a:r>
            <a:r>
              <a:rPr b="1" lang="en" sz="1600">
                <a:solidFill>
                  <a:schemeClr val="lt1"/>
                </a:solidFill>
              </a:rPr>
              <a:t> New Yorkers are seriously injured in traffic collisions each year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311700" y="1294150"/>
            <a:ext cx="8520600" cy="533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 sz="1600">
                <a:solidFill>
                  <a:schemeClr val="lt1"/>
                </a:solidFill>
              </a:rPr>
              <a:t>On average, a New Yorker is injured or killed every </a:t>
            </a:r>
            <a:r>
              <a:rPr b="1" lang="en" sz="1600">
                <a:solidFill>
                  <a:schemeClr val="lt2"/>
                </a:solidFill>
              </a:rPr>
              <a:t>two hours</a:t>
            </a:r>
            <a:r>
              <a:rPr b="1" lang="en" sz="1600">
                <a:solidFill>
                  <a:schemeClr val="lt1"/>
                </a:solidFill>
              </a:rPr>
              <a:t>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99775" y="4741225"/>
            <a:ext cx="3885300" cy="293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lt1"/>
                </a:solidFill>
              </a:rPr>
              <a:t>Source: http://www.nyc.gov/html/visionzero/pdf/nyc-vision-zero-action-plan.pdf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b="1" sz="1600">
              <a:solidFill>
                <a:schemeClr val="lt1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vision_zero_logo.jpg" id="75" name="Shape 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4600" y="2571725"/>
            <a:ext cx="2381250" cy="11144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6" name="Shape 76"/>
          <p:cNvGrpSpPr/>
          <p:nvPr/>
        </p:nvGrpSpPr>
        <p:grpSpPr>
          <a:xfrm>
            <a:off x="3738675" y="2317662"/>
            <a:ext cx="5093625" cy="1622550"/>
            <a:chOff x="3738675" y="2063600"/>
            <a:chExt cx="5093625" cy="1622550"/>
          </a:xfrm>
        </p:grpSpPr>
        <p:sp>
          <p:nvSpPr>
            <p:cNvPr id="77" name="Shape 77"/>
            <p:cNvSpPr/>
            <p:nvPr/>
          </p:nvSpPr>
          <p:spPr>
            <a:xfrm>
              <a:off x="3738675" y="2063600"/>
              <a:ext cx="1562100" cy="1562100"/>
            </a:xfrm>
            <a:prstGeom prst="ellipse">
              <a:avLst/>
            </a:prstGeom>
            <a:solidFill>
              <a:srgbClr val="3E865F"/>
            </a:solidFill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b="1" lang="en" sz="1200">
                  <a:solidFill>
                    <a:schemeClr val="lt1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Increased enforcement</a:t>
              </a:r>
            </a:p>
          </p:txBody>
        </p:sp>
        <p:sp>
          <p:nvSpPr>
            <p:cNvPr id="78" name="Shape 78"/>
            <p:cNvSpPr/>
            <p:nvPr/>
          </p:nvSpPr>
          <p:spPr>
            <a:xfrm>
              <a:off x="5016225" y="2124050"/>
              <a:ext cx="1562100" cy="1562100"/>
            </a:xfrm>
            <a:prstGeom prst="ellipse">
              <a:avLst/>
            </a:pr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b="1" lang="en" sz="1200">
                  <a:solidFill>
                    <a:schemeClr val="lt1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New street designs</a:t>
              </a:r>
            </a:p>
          </p:txBody>
        </p:sp>
        <p:sp>
          <p:nvSpPr>
            <p:cNvPr id="79" name="Shape 79"/>
            <p:cNvSpPr/>
            <p:nvPr/>
          </p:nvSpPr>
          <p:spPr>
            <a:xfrm>
              <a:off x="6175875" y="2124050"/>
              <a:ext cx="1562100" cy="1562100"/>
            </a:xfrm>
            <a:prstGeom prst="ellipse">
              <a:avLst/>
            </a:prstGeom>
            <a:solidFill>
              <a:srgbClr val="5FCA91"/>
            </a:solidFill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b="1" lang="en" sz="1200">
                  <a:solidFill>
                    <a:schemeClr val="lt1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Policy changes</a:t>
              </a:r>
            </a:p>
          </p:txBody>
        </p:sp>
        <p:sp>
          <p:nvSpPr>
            <p:cNvPr id="80" name="Shape 80"/>
            <p:cNvSpPr/>
            <p:nvPr/>
          </p:nvSpPr>
          <p:spPr>
            <a:xfrm>
              <a:off x="7270200" y="2124050"/>
              <a:ext cx="1562100" cy="1562100"/>
            </a:xfrm>
            <a:prstGeom prst="ellipse">
              <a:avLst/>
            </a:prstGeom>
            <a:solidFill>
              <a:srgbClr val="67DC9E"/>
            </a:solidFill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b="1" lang="en" sz="1200">
                  <a:solidFill>
                    <a:schemeClr val="lt1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Public outreach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dk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>
            <p:ph idx="1" type="body"/>
          </p:nvPr>
        </p:nvSpPr>
        <p:spPr>
          <a:xfrm>
            <a:off x="1820563" y="280900"/>
            <a:ext cx="5502900" cy="2851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</a:rPr>
              <a:t>NYPD Motor Vehicle Collision Dataset:</a:t>
            </a:r>
          </a:p>
          <a:p>
            <a:pPr indent="-317500" lvl="0" marL="457200" rtl="0">
              <a:spcBef>
                <a:spcPts val="0"/>
              </a:spcBef>
              <a:buClr>
                <a:schemeClr val="lt1"/>
              </a:buClr>
              <a:buSzPct val="100000"/>
            </a:pPr>
            <a:r>
              <a:rPr lang="en" sz="1400">
                <a:solidFill>
                  <a:schemeClr val="lt1"/>
                </a:solidFill>
              </a:rPr>
              <a:t>January 1st, 2015 - January 1st, 2016</a:t>
            </a:r>
          </a:p>
          <a:p>
            <a:pPr indent="-317500" lvl="0" marL="457200" rtl="0">
              <a:spcBef>
                <a:spcPts val="0"/>
              </a:spcBef>
              <a:buClr>
                <a:schemeClr val="lt1"/>
              </a:buClr>
              <a:buSzPct val="100000"/>
            </a:pPr>
            <a:r>
              <a:rPr lang="en" sz="1400">
                <a:solidFill>
                  <a:schemeClr val="lt1"/>
                </a:solidFill>
              </a:rPr>
              <a:t>Only collisions with reported injuries</a:t>
            </a:r>
          </a:p>
          <a:p>
            <a:pPr indent="-228600" lvl="1" marL="914400" rtl="0">
              <a:spcBef>
                <a:spcPts val="0"/>
              </a:spcBef>
              <a:buClr>
                <a:schemeClr val="lt1"/>
              </a:buClr>
            </a:pPr>
            <a:r>
              <a:rPr lang="en">
                <a:solidFill>
                  <a:schemeClr val="lt1"/>
                </a:solidFill>
              </a:rPr>
              <a:t>Cyclists, motorists, and pedestrians</a:t>
            </a:r>
          </a:p>
          <a:p>
            <a:pPr indent="-317500" lvl="0" marL="457200" rtl="0">
              <a:spcBef>
                <a:spcPts val="0"/>
              </a:spcBef>
              <a:buClr>
                <a:schemeClr val="lt1"/>
              </a:buClr>
              <a:buSzPct val="100000"/>
            </a:pPr>
            <a:r>
              <a:rPr lang="en" sz="1400">
                <a:solidFill>
                  <a:schemeClr val="lt1"/>
                </a:solidFill>
              </a:rPr>
              <a:t>Important attribute data:</a:t>
            </a:r>
          </a:p>
          <a:p>
            <a:pPr indent="-228600" lvl="1" marL="914400" rtl="0">
              <a:spcBef>
                <a:spcPts val="0"/>
              </a:spcBef>
              <a:buClr>
                <a:schemeClr val="lt1"/>
              </a:buClr>
            </a:pPr>
            <a:r>
              <a:rPr lang="en">
                <a:solidFill>
                  <a:schemeClr val="lt1"/>
                </a:solidFill>
              </a:rPr>
              <a:t>Contributing factor</a:t>
            </a:r>
          </a:p>
          <a:p>
            <a:pPr indent="-228600" lvl="1" marL="914400" rtl="0">
              <a:spcBef>
                <a:spcPts val="0"/>
              </a:spcBef>
              <a:buClr>
                <a:schemeClr val="lt1"/>
              </a:buClr>
            </a:pPr>
            <a:r>
              <a:rPr lang="en">
                <a:solidFill>
                  <a:schemeClr val="lt1"/>
                </a:solidFill>
              </a:rPr>
              <a:t>Vehicle type</a:t>
            </a:r>
          </a:p>
          <a:p>
            <a:pPr indent="-228600" lvl="1" marL="914400" rtl="0">
              <a:spcBef>
                <a:spcPts val="0"/>
              </a:spcBef>
              <a:buClr>
                <a:schemeClr val="lt1"/>
              </a:buClr>
            </a:pPr>
            <a:r>
              <a:rPr lang="en">
                <a:solidFill>
                  <a:schemeClr val="lt1"/>
                </a:solidFill>
              </a:rPr>
              <a:t>Time and date</a:t>
            </a:r>
          </a:p>
          <a:p>
            <a:pPr indent="-228600" lvl="1" marL="914400" rtl="0">
              <a:spcBef>
                <a:spcPts val="0"/>
              </a:spcBef>
              <a:buClr>
                <a:schemeClr val="lt1"/>
              </a:buClr>
            </a:pPr>
            <a:r>
              <a:rPr lang="en">
                <a:solidFill>
                  <a:schemeClr val="lt1"/>
                </a:solidFill>
              </a:rPr>
              <a:t>Latitude and longitude</a:t>
            </a:r>
          </a:p>
          <a:p>
            <a:pPr indent="-317500" lvl="0" marL="457200" rtl="0">
              <a:spcBef>
                <a:spcPts val="0"/>
              </a:spcBef>
              <a:buClr>
                <a:schemeClr val="lt1"/>
              </a:buClr>
              <a:buSzPct val="100000"/>
            </a:pPr>
            <a:r>
              <a:rPr lang="en" sz="1400">
                <a:solidFill>
                  <a:schemeClr val="lt1"/>
                </a:solidFill>
              </a:rPr>
              <a:t>Cause of highest number of collisions: </a:t>
            </a:r>
            <a:r>
              <a:rPr b="1" lang="en" sz="1400">
                <a:solidFill>
                  <a:schemeClr val="lt2"/>
                </a:solidFill>
              </a:rPr>
              <a:t>driver inattention</a:t>
            </a:r>
          </a:p>
        </p:txBody>
      </p:sp>
      <p:pic>
        <p:nvPicPr>
          <p:cNvPr descr="Screen Shot 2016-12-15 at 2.59.51 PM.png" id="86" name="Shape 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73439" y="3196950"/>
            <a:ext cx="4597125" cy="1609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0000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op Injuries.jpg" id="91" name="Shape 91"/>
          <p:cNvPicPr preferRelativeResize="0"/>
          <p:nvPr/>
        </p:nvPicPr>
        <p:blipFill rotWithShape="1">
          <a:blip r:embed="rId3">
            <a:alphaModFix/>
          </a:blip>
          <a:srcRect b="3406" l="3874" r="2772" t="3768"/>
          <a:stretch/>
        </p:blipFill>
        <p:spPr>
          <a:xfrm>
            <a:off x="1375850" y="97050"/>
            <a:ext cx="6339448" cy="4871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dk1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p_Final_Join.png" id="96" name="Shape 96"/>
          <p:cNvPicPr preferRelativeResize="0"/>
          <p:nvPr/>
        </p:nvPicPr>
        <p:blipFill rotWithShape="1">
          <a:blip r:embed="rId3">
            <a:alphaModFix/>
          </a:blip>
          <a:srcRect b="4083" l="1878" r="14249" t="9575"/>
          <a:stretch/>
        </p:blipFill>
        <p:spPr>
          <a:xfrm>
            <a:off x="96625" y="792450"/>
            <a:ext cx="4473374" cy="35586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Map_Final_Inj_Den.png" id="97" name="Shape 97"/>
          <p:cNvPicPr preferRelativeResize="0"/>
          <p:nvPr/>
        </p:nvPicPr>
        <p:blipFill rotWithShape="1">
          <a:blip r:embed="rId4">
            <a:alphaModFix/>
          </a:blip>
          <a:srcRect b="3581" l="2255" r="13908" t="9897"/>
          <a:stretch/>
        </p:blipFill>
        <p:spPr>
          <a:xfrm>
            <a:off x="4569998" y="792449"/>
            <a:ext cx="4462225" cy="35586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Shape 98"/>
          <p:cNvSpPr txBox="1"/>
          <p:nvPr>
            <p:ph type="title"/>
          </p:nvPr>
        </p:nvSpPr>
        <p:spPr>
          <a:xfrm>
            <a:off x="247400" y="1664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chemeClr val="lt1"/>
                </a:solidFill>
              </a:rPr>
              <a:t>Exploration of Collision Data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dk1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" name="Shape 103"/>
          <p:cNvGrpSpPr/>
          <p:nvPr/>
        </p:nvGrpSpPr>
        <p:grpSpPr>
          <a:xfrm>
            <a:off x="402462" y="1253700"/>
            <a:ext cx="8339075" cy="2636100"/>
            <a:chOff x="391950" y="570225"/>
            <a:chExt cx="8339075" cy="2636100"/>
          </a:xfrm>
        </p:grpSpPr>
        <p:sp>
          <p:nvSpPr>
            <p:cNvPr id="104" name="Shape 104"/>
            <p:cNvSpPr/>
            <p:nvPr/>
          </p:nvSpPr>
          <p:spPr>
            <a:xfrm>
              <a:off x="391950" y="570225"/>
              <a:ext cx="4146900" cy="2636100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rPr b="1" lang="en" sz="2400">
                  <a:solidFill>
                    <a:schemeClr val="lt1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External Factors Analyzed:</a:t>
              </a:r>
            </a:p>
            <a:p>
              <a:pPr indent="-317500" lvl="0" marL="457200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chemeClr val="lt1"/>
                </a:buClr>
                <a:buFont typeface="Proxima Nova"/>
              </a:pPr>
              <a:r>
                <a:rPr lang="en">
                  <a:solidFill>
                    <a:schemeClr val="lt1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Population: Census and MTA Ridership</a:t>
              </a:r>
            </a:p>
            <a:p>
              <a:pPr indent="-317500" lvl="0" marL="457200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chemeClr val="lt1"/>
                </a:buClr>
                <a:buFont typeface="Proxima Nova"/>
              </a:pPr>
              <a:r>
                <a:rPr lang="en">
                  <a:solidFill>
                    <a:schemeClr val="lt1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Under 18 population</a:t>
              </a:r>
            </a:p>
            <a:p>
              <a:pPr indent="-317500" lvl="0" marL="457200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chemeClr val="lt1"/>
                </a:buClr>
                <a:buFont typeface="Proxima Nova"/>
              </a:pPr>
              <a:r>
                <a:rPr lang="en">
                  <a:solidFill>
                    <a:schemeClr val="lt1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Number of driving lanes</a:t>
              </a:r>
            </a:p>
            <a:p>
              <a:pPr indent="-317500" lvl="0" marL="457200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chemeClr val="lt1"/>
                </a:buClr>
                <a:buFont typeface="Proxima Nova"/>
              </a:pPr>
              <a:r>
                <a:rPr lang="en">
                  <a:solidFill>
                    <a:schemeClr val="lt1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Street score</a:t>
              </a:r>
            </a:p>
            <a:p>
              <a:pPr indent="-317500" lvl="0" marL="457200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chemeClr val="lt1"/>
                </a:buClr>
                <a:buFont typeface="Proxima Nova"/>
              </a:pPr>
              <a:r>
                <a:rPr lang="en">
                  <a:solidFill>
                    <a:schemeClr val="lt1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Safety score</a:t>
              </a:r>
            </a:p>
          </p:txBody>
        </p:sp>
        <p:sp>
          <p:nvSpPr>
            <p:cNvPr id="105" name="Shape 105"/>
            <p:cNvSpPr/>
            <p:nvPr/>
          </p:nvSpPr>
          <p:spPr>
            <a:xfrm>
              <a:off x="4584125" y="570225"/>
              <a:ext cx="4146900" cy="2636100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>
                <a:lnSpc>
                  <a:spcPct val="115000"/>
                </a:lnSpc>
                <a:spcBef>
                  <a:spcPts val="0"/>
                </a:spcBef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1" sz="24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  <a:p>
              <a:pPr lvl="0" rtl="0">
                <a:lnSpc>
                  <a:spcPct val="115000"/>
                </a:lnSpc>
                <a:spcBef>
                  <a:spcPts val="0"/>
                </a:spcBef>
                <a:buClr>
                  <a:srgbClr val="000000"/>
                </a:buClr>
                <a:buSzPct val="45833"/>
                <a:buFont typeface="Arial"/>
                <a:buNone/>
              </a:pPr>
              <a:r>
                <a:rPr b="1" lang="en" sz="2400">
                  <a:solidFill>
                    <a:schemeClr val="lt1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Internal Factors Analyzed:</a:t>
              </a:r>
            </a:p>
            <a:p>
              <a:pPr indent="-317500" lvl="0" marL="457200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chemeClr val="lt1"/>
                </a:buClr>
                <a:buFont typeface="Proxima Nova"/>
              </a:pPr>
              <a:r>
                <a:rPr lang="en">
                  <a:solidFill>
                    <a:schemeClr val="lt1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Top six contributing factors</a:t>
              </a:r>
            </a:p>
            <a:p>
              <a:pPr indent="-228600" lvl="1" marL="914400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chemeClr val="lt1"/>
                </a:buClr>
                <a:buFont typeface="Proxima Nova"/>
              </a:pPr>
              <a:r>
                <a:rPr lang="en">
                  <a:solidFill>
                    <a:schemeClr val="lt1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Driver inattention</a:t>
              </a:r>
            </a:p>
            <a:p>
              <a:pPr indent="-228600" lvl="1" marL="914400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chemeClr val="lt1"/>
                </a:buClr>
                <a:buFont typeface="Proxima Nova"/>
              </a:pPr>
              <a:r>
                <a:rPr lang="en">
                  <a:solidFill>
                    <a:schemeClr val="lt1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Failure to yield</a:t>
              </a:r>
            </a:p>
            <a:p>
              <a:pPr indent="-228600" lvl="1" marL="914400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chemeClr val="lt1"/>
                </a:buClr>
                <a:buFont typeface="Proxima Nova"/>
              </a:pPr>
              <a:r>
                <a:rPr lang="en">
                  <a:solidFill>
                    <a:schemeClr val="lt1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Fatigued/drowsy</a:t>
              </a:r>
            </a:p>
            <a:p>
              <a:pPr indent="-228600" lvl="1" marL="914400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chemeClr val="lt1"/>
                </a:buClr>
                <a:buFont typeface="Proxima Nova"/>
              </a:pPr>
              <a:r>
                <a:rPr lang="en">
                  <a:solidFill>
                    <a:schemeClr val="lt1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Pavement slippery</a:t>
              </a:r>
            </a:p>
            <a:p>
              <a:pPr indent="-228600" lvl="1" marL="914400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chemeClr val="lt1"/>
                </a:buClr>
                <a:buFont typeface="Proxima Nova"/>
              </a:pPr>
              <a:r>
                <a:rPr lang="en">
                  <a:solidFill>
                    <a:schemeClr val="lt1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Traffic control disregard</a:t>
              </a:r>
            </a:p>
            <a:p>
              <a:pPr indent="-228600" lvl="1" marL="914400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chemeClr val="lt1"/>
                </a:buClr>
                <a:buFont typeface="Proxima Nova"/>
              </a:pPr>
              <a:r>
                <a:rPr lang="en">
                  <a:solidFill>
                    <a:schemeClr val="lt1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Other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dk1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p_Final_InjDen_PopDen.png" id="110" name="Shape 110"/>
          <p:cNvPicPr preferRelativeResize="0"/>
          <p:nvPr/>
        </p:nvPicPr>
        <p:blipFill rotWithShape="1">
          <a:blip r:embed="rId3">
            <a:alphaModFix/>
          </a:blip>
          <a:srcRect b="2976" l="1999" r="13973" t="9991"/>
          <a:stretch/>
        </p:blipFill>
        <p:spPr>
          <a:xfrm>
            <a:off x="4587424" y="814387"/>
            <a:ext cx="4391175" cy="35147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Map_Final_Pop_Den.png" id="111" name="Shape 111"/>
          <p:cNvPicPr preferRelativeResize="0"/>
          <p:nvPr/>
        </p:nvPicPr>
        <p:blipFill rotWithShape="1">
          <a:blip r:embed="rId4">
            <a:alphaModFix/>
          </a:blip>
          <a:srcRect b="2973" l="2028" r="13818" t="10333"/>
          <a:stretch/>
        </p:blipFill>
        <p:spPr>
          <a:xfrm>
            <a:off x="181075" y="857250"/>
            <a:ext cx="4391175" cy="3495468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Shape 112"/>
          <p:cNvSpPr txBox="1"/>
          <p:nvPr>
            <p:ph type="title"/>
          </p:nvPr>
        </p:nvSpPr>
        <p:spPr>
          <a:xfrm>
            <a:off x="311700" y="262850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chemeClr val="lt1"/>
                </a:solidFill>
              </a:rPr>
              <a:t>External Factor: Population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dk1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ap_Final_travellanes.png" id="117" name="Shape 117"/>
          <p:cNvPicPr preferRelativeResize="0"/>
          <p:nvPr/>
        </p:nvPicPr>
        <p:blipFill rotWithShape="1">
          <a:blip r:embed="rId3">
            <a:alphaModFix/>
          </a:blip>
          <a:srcRect b="3194" l="2175" r="14149" t="9773"/>
          <a:stretch/>
        </p:blipFill>
        <p:spPr>
          <a:xfrm>
            <a:off x="4638825" y="866256"/>
            <a:ext cx="4382650" cy="352226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Map_Final_Inj_Den.png" id="118" name="Shape 118"/>
          <p:cNvPicPr preferRelativeResize="0"/>
          <p:nvPr/>
        </p:nvPicPr>
        <p:blipFill rotWithShape="1">
          <a:blip r:embed="rId4">
            <a:alphaModFix/>
          </a:blip>
          <a:srcRect b="3581" l="2255" r="13908" t="9897"/>
          <a:stretch/>
        </p:blipFill>
        <p:spPr>
          <a:xfrm>
            <a:off x="80148" y="829924"/>
            <a:ext cx="4462225" cy="3558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Shape 119"/>
          <p:cNvSpPr txBox="1"/>
          <p:nvPr>
            <p:ph type="title"/>
          </p:nvPr>
        </p:nvSpPr>
        <p:spPr>
          <a:xfrm>
            <a:off x="311700" y="262850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chemeClr val="lt1"/>
                </a:solidFill>
              </a:rPr>
              <a:t>External Factor: Number of Travel Lanes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